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72" r:id="rId2"/>
  </p:sldMasterIdLst>
  <p:notesMasterIdLst>
    <p:notesMasterId r:id="rId7"/>
  </p:notesMasterIdLst>
  <p:handoutMasterIdLst>
    <p:handoutMasterId r:id="rId8"/>
  </p:handoutMasterIdLst>
  <p:sldIdLst>
    <p:sldId id="269" r:id="rId3"/>
    <p:sldId id="262" r:id="rId4"/>
    <p:sldId id="259" r:id="rId5"/>
    <p:sldId id="25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ítulo" id="{DBC91C92-9ABF-4C93-A21F-1CF6C450BC88}">
          <p14:sldIdLst>
            <p14:sldId id="269"/>
          </p14:sldIdLst>
        </p14:section>
        <p14:section name="Encuadre" id="{98CA517B-7183-4376-A03A-C8401D92DD57}">
          <p14:sldIdLst>
            <p14:sldId id="262"/>
          </p14:sldIdLst>
        </p14:section>
        <p14:section name="Concreción curricular" id="{1D1A9530-D0BE-4C24-A432-2494A26F6CC9}">
          <p14:sldIdLst>
            <p14:sldId id="259"/>
          </p14:sldIdLst>
        </p14:section>
        <p14:section name="Referencias" id="{1C45913B-11F4-4C1F-828D-B242F29625E9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9F09"/>
    <a:srgbClr val="003D79"/>
    <a:srgbClr val="FEB255"/>
    <a:srgbClr val="DF4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3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307ADD9-8233-AFD9-2DA8-2833B38E3B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042409-2B82-75AE-4280-309366DC5F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F76AA-D18C-4176-AED7-0B8CC72AAEE2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17E16F-FE92-FC5C-9B8C-692B2B9386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A17D8EA-17C5-6581-4793-E118893E71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4F841-8B51-4445-A6D1-953261C8C1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030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49EE4-3363-42C0-814D-6BA83FF62E23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F1F30-4EE4-44C4-A252-9B0BE2DA29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o 35">
            <a:extLst>
              <a:ext uri="{FF2B5EF4-FFF2-40B4-BE49-F238E27FC236}">
                <a16:creationId xmlns:a16="http://schemas.microsoft.com/office/drawing/2014/main" id="{F23780D3-9809-AE95-4828-B2396E869652}"/>
              </a:ext>
            </a:extLst>
          </p:cNvPr>
          <p:cNvGrpSpPr/>
          <p:nvPr userDrawn="1"/>
        </p:nvGrpSpPr>
        <p:grpSpPr>
          <a:xfrm>
            <a:off x="248365" y="5312750"/>
            <a:ext cx="1440000" cy="1440000"/>
            <a:chOff x="10551261" y="5265521"/>
            <a:chExt cx="1440000" cy="1440000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9BCB4A4A-7967-348D-0032-91A55D60D6F2}"/>
                </a:ext>
              </a:extLst>
            </p:cNvPr>
            <p:cNvSpPr/>
            <p:nvPr userDrawn="1"/>
          </p:nvSpPr>
          <p:spPr>
            <a:xfrm>
              <a:off x="10551261" y="5265521"/>
              <a:ext cx="1440000" cy="1440000"/>
            </a:xfrm>
            <a:custGeom>
              <a:avLst/>
              <a:gdLst>
                <a:gd name="connsiteX0" fmla="*/ 582792 w 1440000"/>
                <a:gd name="connsiteY0" fmla="*/ 0 h 1440000"/>
                <a:gd name="connsiteX1" fmla="*/ 1406059 w 1440000"/>
                <a:gd name="connsiteY1" fmla="*/ 0 h 1440000"/>
                <a:gd name="connsiteX2" fmla="*/ 1440000 w 1440000"/>
                <a:gd name="connsiteY2" fmla="*/ 33941 h 1440000"/>
                <a:gd name="connsiteX3" fmla="*/ 1440000 w 1440000"/>
                <a:gd name="connsiteY3" fmla="*/ 1406059 h 1440000"/>
                <a:gd name="connsiteX4" fmla="*/ 1406059 w 1440000"/>
                <a:gd name="connsiteY4" fmla="*/ 1440000 h 1440000"/>
                <a:gd name="connsiteX5" fmla="*/ 33941 w 1440000"/>
                <a:gd name="connsiteY5" fmla="*/ 1440000 h 1440000"/>
                <a:gd name="connsiteX6" fmla="*/ 0 w 1440000"/>
                <a:gd name="connsiteY6" fmla="*/ 1406059 h 1440000"/>
                <a:gd name="connsiteX7" fmla="*/ 0 w 1440000"/>
                <a:gd name="connsiteY7" fmla="*/ 610043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0000" h="1440000">
                  <a:moveTo>
                    <a:pt x="582792" y="0"/>
                  </a:moveTo>
                  <a:lnTo>
                    <a:pt x="1406059" y="0"/>
                  </a:lnTo>
                  <a:cubicBezTo>
                    <a:pt x="1424804" y="0"/>
                    <a:pt x="1440000" y="15196"/>
                    <a:pt x="1440000" y="33941"/>
                  </a:cubicBezTo>
                  <a:lnTo>
                    <a:pt x="1440000" y="1406059"/>
                  </a:lnTo>
                  <a:cubicBezTo>
                    <a:pt x="1440000" y="1424804"/>
                    <a:pt x="1424804" y="1440000"/>
                    <a:pt x="1406059" y="1440000"/>
                  </a:cubicBezTo>
                  <a:lnTo>
                    <a:pt x="33941" y="1440000"/>
                  </a:lnTo>
                  <a:cubicBezTo>
                    <a:pt x="15196" y="1440000"/>
                    <a:pt x="0" y="1424804"/>
                    <a:pt x="0" y="1406059"/>
                  </a:cubicBezTo>
                  <a:lnTo>
                    <a:pt x="0" y="610043"/>
                  </a:lnTo>
                  <a:close/>
                </a:path>
              </a:pathLst>
            </a:custGeom>
            <a:solidFill>
              <a:srgbClr val="FEB2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A24180EC-A144-3114-A48C-4D45BE99A81B}"/>
                </a:ext>
              </a:extLst>
            </p:cNvPr>
            <p:cNvSpPr/>
            <p:nvPr userDrawn="1"/>
          </p:nvSpPr>
          <p:spPr>
            <a:xfrm>
              <a:off x="10551261" y="5265521"/>
              <a:ext cx="582792" cy="610043"/>
            </a:xfrm>
            <a:custGeom>
              <a:avLst/>
              <a:gdLst>
                <a:gd name="connsiteX0" fmla="*/ 33941 w 582792"/>
                <a:gd name="connsiteY0" fmla="*/ 0 h 610043"/>
                <a:gd name="connsiteX1" fmla="*/ 582792 w 582792"/>
                <a:gd name="connsiteY1" fmla="*/ 0 h 610043"/>
                <a:gd name="connsiteX2" fmla="*/ 0 w 582792"/>
                <a:gd name="connsiteY2" fmla="*/ 610043 h 610043"/>
                <a:gd name="connsiteX3" fmla="*/ 0 w 582792"/>
                <a:gd name="connsiteY3" fmla="*/ 33941 h 610043"/>
                <a:gd name="connsiteX4" fmla="*/ 33941 w 582792"/>
                <a:gd name="connsiteY4" fmla="*/ 0 h 61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792" h="610043">
                  <a:moveTo>
                    <a:pt x="33941" y="0"/>
                  </a:moveTo>
                  <a:lnTo>
                    <a:pt x="582792" y="0"/>
                  </a:lnTo>
                  <a:lnTo>
                    <a:pt x="0" y="610043"/>
                  </a:lnTo>
                  <a:lnTo>
                    <a:pt x="0" y="33941"/>
                  </a:lnTo>
                  <a:cubicBezTo>
                    <a:pt x="0" y="15196"/>
                    <a:pt x="15196" y="0"/>
                    <a:pt x="339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/>
            </a:p>
          </p:txBody>
        </p:sp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6D045D7-07ED-945B-735C-A20D9A56B8DA}"/>
              </a:ext>
            </a:extLst>
          </p:cNvPr>
          <p:cNvGrpSpPr/>
          <p:nvPr userDrawn="1"/>
        </p:nvGrpSpPr>
        <p:grpSpPr>
          <a:xfrm>
            <a:off x="248365" y="3690754"/>
            <a:ext cx="1440000" cy="1440000"/>
            <a:chOff x="218941" y="5331854"/>
            <a:chExt cx="1440000" cy="1440000"/>
          </a:xfrm>
        </p:grpSpPr>
        <p:sp>
          <p:nvSpPr>
            <p:cNvPr id="37" name="Rectángulo: esquinas redondeadas 36">
              <a:extLst>
                <a:ext uri="{FF2B5EF4-FFF2-40B4-BE49-F238E27FC236}">
                  <a16:creationId xmlns:a16="http://schemas.microsoft.com/office/drawing/2014/main" id="{39C19599-1C86-BBC7-2C5C-569C5B3912FA}"/>
                </a:ext>
              </a:extLst>
            </p:cNvPr>
            <p:cNvSpPr/>
            <p:nvPr userDrawn="1"/>
          </p:nvSpPr>
          <p:spPr>
            <a:xfrm>
              <a:off x="218941" y="5331854"/>
              <a:ext cx="1440000" cy="1440000"/>
            </a:xfrm>
            <a:prstGeom prst="roundRect">
              <a:avLst>
                <a:gd name="adj" fmla="val 8618"/>
              </a:avLst>
            </a:prstGeom>
            <a:solidFill>
              <a:srgbClr val="DF41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958C9F7E-31F2-556E-BCD1-AE709DBB8D86}"/>
                </a:ext>
              </a:extLst>
            </p:cNvPr>
            <p:cNvSpPr/>
            <p:nvPr userDrawn="1"/>
          </p:nvSpPr>
          <p:spPr>
            <a:xfrm>
              <a:off x="371939" y="5331854"/>
              <a:ext cx="1287002" cy="1353386"/>
            </a:xfrm>
            <a:custGeom>
              <a:avLst/>
              <a:gdLst>
                <a:gd name="connsiteX0" fmla="*/ 99192 w 1287002"/>
                <a:gd name="connsiteY0" fmla="*/ 0 h 1353386"/>
                <a:gd name="connsiteX1" fmla="*/ 1162903 w 1287002"/>
                <a:gd name="connsiteY1" fmla="*/ 0 h 1353386"/>
                <a:gd name="connsiteX2" fmla="*/ 1186781 w 1287002"/>
                <a:gd name="connsiteY2" fmla="*/ 4821 h 1353386"/>
                <a:gd name="connsiteX3" fmla="*/ 1262677 w 1287002"/>
                <a:gd name="connsiteY3" fmla="*/ 54180 h 1353386"/>
                <a:gd name="connsiteX4" fmla="*/ 1277250 w 1287002"/>
                <a:gd name="connsiteY4" fmla="*/ 75794 h 1353386"/>
                <a:gd name="connsiteX5" fmla="*/ 1287002 w 1287002"/>
                <a:gd name="connsiteY5" fmla="*/ 124099 h 1353386"/>
                <a:gd name="connsiteX6" fmla="*/ 1287002 w 1287002"/>
                <a:gd name="connsiteY6" fmla="*/ 1315901 h 1353386"/>
                <a:gd name="connsiteX7" fmla="*/ 1279434 w 1287002"/>
                <a:gd name="connsiteY7" fmla="*/ 1353386 h 1353386"/>
                <a:gd name="connsiteX8" fmla="*/ 118936 w 1287002"/>
                <a:gd name="connsiteY8" fmla="*/ 598654 h 1353386"/>
                <a:gd name="connsiteX9" fmla="*/ 69767 w 1287002"/>
                <a:gd name="connsiteY9" fmla="*/ 52347 h 135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7002" h="1353386">
                  <a:moveTo>
                    <a:pt x="99192" y="0"/>
                  </a:moveTo>
                  <a:lnTo>
                    <a:pt x="1162903" y="0"/>
                  </a:lnTo>
                  <a:lnTo>
                    <a:pt x="1186781" y="4821"/>
                  </a:lnTo>
                  <a:lnTo>
                    <a:pt x="1262677" y="54180"/>
                  </a:lnTo>
                  <a:lnTo>
                    <a:pt x="1277250" y="75794"/>
                  </a:lnTo>
                  <a:cubicBezTo>
                    <a:pt x="1283530" y="90641"/>
                    <a:pt x="1287002" y="106965"/>
                    <a:pt x="1287002" y="124099"/>
                  </a:cubicBezTo>
                  <a:lnTo>
                    <a:pt x="1287002" y="1315901"/>
                  </a:lnTo>
                  <a:lnTo>
                    <a:pt x="1279434" y="1353386"/>
                  </a:lnTo>
                  <a:lnTo>
                    <a:pt x="118936" y="598654"/>
                  </a:lnTo>
                  <a:cubicBezTo>
                    <a:pt x="-21257" y="507479"/>
                    <a:pt x="-37337" y="276232"/>
                    <a:pt x="69767" y="523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MX"/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31ED42C5-BD5C-B4CC-ECAF-56C5E683BA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3217" y="140850"/>
            <a:ext cx="7058044" cy="1345440"/>
          </a:xfrm>
          <a:prstGeom prst="rect">
            <a:avLst/>
          </a:prstGeom>
        </p:spPr>
      </p:pic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488998C4-611F-BCB6-B93A-BE429A0286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7" y="273570"/>
            <a:ext cx="975415" cy="1080000"/>
          </a:xfrm>
          <a:prstGeom prst="rect">
            <a:avLst/>
          </a:prstGeom>
        </p:spPr>
      </p:pic>
      <p:pic>
        <p:nvPicPr>
          <p:cNvPr id="21" name="Imagen 20" descr="Imagen que contiene texto, libro&#10;&#10;Descripción generada automáticamente">
            <a:extLst>
              <a:ext uri="{FF2B5EF4-FFF2-40B4-BE49-F238E27FC236}">
                <a16:creationId xmlns:a16="http://schemas.microsoft.com/office/drawing/2014/main" id="{D40CED7E-CF1C-AF8E-F312-A4997F0481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09" y="250012"/>
            <a:ext cx="783314" cy="1080000"/>
          </a:xfrm>
          <a:prstGeom prst="rect">
            <a:avLst/>
          </a:prstGeom>
        </p:spPr>
      </p:pic>
      <p:pic>
        <p:nvPicPr>
          <p:cNvPr id="23" name="Imagen 22" descr="Texto&#10;&#10;Descripción generada automáticamente con confianza media">
            <a:extLst>
              <a:ext uri="{FF2B5EF4-FFF2-40B4-BE49-F238E27FC236}">
                <a16:creationId xmlns:a16="http://schemas.microsoft.com/office/drawing/2014/main" id="{07B57C44-3E07-43FE-FA5A-BCDAE7D11F5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01" y="3804421"/>
            <a:ext cx="1080000" cy="1080000"/>
          </a:xfrm>
          <a:prstGeom prst="rect">
            <a:avLst/>
          </a:prstGeom>
        </p:spPr>
      </p:pic>
      <p:sp>
        <p:nvSpPr>
          <p:cNvPr id="24" name="Título 23">
            <a:extLst>
              <a:ext uri="{FF2B5EF4-FFF2-40B4-BE49-F238E27FC236}">
                <a16:creationId xmlns:a16="http://schemas.microsoft.com/office/drawing/2014/main" id="{17A1E845-D906-FCCD-EC1A-899D21D06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177" y="2050424"/>
            <a:ext cx="1003974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</a:t>
            </a:r>
            <a:endParaRPr lang="es-MX" dirty="0"/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F52F649B-0237-7E63-FE5D-60C8CDD54D4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8365" y="5477233"/>
            <a:ext cx="1080000" cy="1080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Agregue  logotipo plantel</a:t>
            </a:r>
          </a:p>
        </p:txBody>
      </p:sp>
      <p:sp>
        <p:nvSpPr>
          <p:cNvPr id="44" name="Marcador de texto 43">
            <a:extLst>
              <a:ext uri="{FF2B5EF4-FFF2-40B4-BE49-F238E27FC236}">
                <a16:creationId xmlns:a16="http://schemas.microsoft.com/office/drawing/2014/main" id="{807B3A8A-AB83-EFE0-DCE3-0BD4532BF5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38363" y="3756026"/>
            <a:ext cx="8777554" cy="2166768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 algn="r">
              <a:buNone/>
              <a:defRPr>
                <a:solidFill>
                  <a:schemeClr val="bg1"/>
                </a:solidFill>
              </a:defRPr>
            </a:lvl3pPr>
            <a:lvl4pPr marL="1371600" indent="0" algn="r">
              <a:buNone/>
              <a:defRPr>
                <a:solidFill>
                  <a:schemeClr val="bg1"/>
                </a:solidFill>
              </a:defRPr>
            </a:lvl4pPr>
            <a:lvl5pPr marL="1828800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Conferencistas / Ponentes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F9FB5ED-B046-64F5-8572-B141B3BBEE4B}"/>
              </a:ext>
            </a:extLst>
          </p:cNvPr>
          <p:cNvSpPr txBox="1"/>
          <p:nvPr userDrawn="1"/>
        </p:nvSpPr>
        <p:spPr>
          <a:xfrm>
            <a:off x="2138363" y="6298903"/>
            <a:ext cx="395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31 de julio al 02 de agosto de 2023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C7D16F4-E8DC-0046-0FBA-8C0B6426D49F}"/>
              </a:ext>
            </a:extLst>
          </p:cNvPr>
          <p:cNvSpPr txBox="1"/>
          <p:nvPr userDrawn="1"/>
        </p:nvSpPr>
        <p:spPr>
          <a:xfrm>
            <a:off x="6893169" y="6302833"/>
            <a:ext cx="425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https://congresolabciencias.ceduc.com.mx</a:t>
            </a:r>
          </a:p>
        </p:txBody>
      </p:sp>
      <p:pic>
        <p:nvPicPr>
          <p:cNvPr id="48" name="Imagen 47" descr="Logotipo&#10;&#10;Descripción generada automáticamente">
            <a:extLst>
              <a:ext uri="{FF2B5EF4-FFF2-40B4-BE49-F238E27FC236}">
                <a16:creationId xmlns:a16="http://schemas.microsoft.com/office/drawing/2014/main" id="{82F34791-3903-2AEF-61BD-811A84DD64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420" y="353091"/>
            <a:ext cx="10773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6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1007986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1007986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86437" y="6356349"/>
            <a:ext cx="2743200" cy="365125"/>
          </a:xfrm>
        </p:spPr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06531" y="6356350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60664" y="6356350"/>
            <a:ext cx="2743200" cy="365125"/>
          </a:xfrm>
        </p:spPr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555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49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4" y="1709738"/>
            <a:ext cx="98393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124" y="4589463"/>
            <a:ext cx="98393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2061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6234" y="1825625"/>
            <a:ext cx="4653566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785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216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221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59F0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2216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64628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59F0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64628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143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3281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7949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4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1222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5246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D59F0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45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49856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6456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D59F0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B7F3-B5D8-4012-9810-F03FCFAB5B70}" type="datetimeFigureOut">
              <a:rPr lang="es-MX" smtClean="0"/>
              <a:t>03/07/2023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C79C3-FA21-4C14-AF9F-9EDD448D02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285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4059" y="365127"/>
            <a:ext cx="100397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4059" y="1825625"/>
            <a:ext cx="100397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623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623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91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4769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575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73CE9EE-FC25-4F96-24A4-9B540B9093A4}"/>
              </a:ext>
            </a:extLst>
          </p:cNvPr>
          <p:cNvGrpSpPr/>
          <p:nvPr userDrawn="1"/>
        </p:nvGrpSpPr>
        <p:grpSpPr>
          <a:xfrm>
            <a:off x="7" y="1"/>
            <a:ext cx="1204851" cy="6858000"/>
            <a:chOff x="-257576" y="1"/>
            <a:chExt cx="903638" cy="68580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CE88222-7C71-40BB-A650-AEB96C1AABD2}"/>
                </a:ext>
              </a:extLst>
            </p:cNvPr>
            <p:cNvSpPr/>
            <p:nvPr userDrawn="1"/>
          </p:nvSpPr>
          <p:spPr>
            <a:xfrm>
              <a:off x="-257576" y="1"/>
              <a:ext cx="903638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800"/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FC2C3A6-1614-2F2C-206E-2E8724AE2B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 rot="16200000">
              <a:off x="-104238" y="5838557"/>
              <a:ext cx="684995" cy="559600"/>
            </a:xfrm>
            <a:prstGeom prst="rect">
              <a:avLst/>
            </a:prstGeom>
          </p:spPr>
        </p:pic>
        <p:sp>
          <p:nvSpPr>
            <p:cNvPr id="10" name="officeArt object" descr="Congreso para el aprovechamiento integral de los Laboratorios en la enseñanza de las Ciencias en el bachillerato de la UNAM">
              <a:extLst>
                <a:ext uri="{FF2B5EF4-FFF2-40B4-BE49-F238E27FC236}">
                  <a16:creationId xmlns:a16="http://schemas.microsoft.com/office/drawing/2014/main" id="{F85A9D5E-656A-5E40-7242-999A27670FD8}"/>
                </a:ext>
              </a:extLst>
            </p:cNvPr>
            <p:cNvSpPr txBox="1"/>
            <p:nvPr userDrawn="1"/>
          </p:nvSpPr>
          <p:spPr>
            <a:xfrm rot="16200000">
              <a:off x="-2083534" y="3081958"/>
              <a:ext cx="4611706" cy="456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wp="http://schemas.openxmlformats.org/drawingml/2006/wordprocessingDrawing" xmlns:w="http://schemas.openxmlformats.org/wordprocessingml/2006/main" xmlns:w10="urn:schemas-microsoft-com:office:word" xmlns:w14="http://schemas.microsoft.com/office/word/2010/wordml" xmlns:wps="http://schemas.microsoft.com/office/word/2010/wordprocessingShape" xmlns:wpg="http://schemas.microsoft.com/office/word/2010/wordprocessingGroup" xmlns:mc="http://schemas.openxmlformats.org/markup-compatibility/2006" xmlns:v="urn:schemas-microsoft-com:vml" xmlns:o="urn:schemas-microsoft-com:office:office" xmlns:m="http://schemas.openxmlformats.org/officeDocument/2006/math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0" tIns="0" rIns="0" bIns="0" numCol="1" anchor="t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>
                <a:lnSpc>
                  <a:spcPct val="90000"/>
                </a:lnSpc>
              </a:pPr>
              <a:r>
                <a:rPr lang="es-ES_tradnl" sz="1600" b="1" spc="-105" dirty="0">
                  <a:ln>
                    <a:noFill/>
                  </a:ln>
                  <a:solidFill>
                    <a:srgbClr val="3D8EC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Congreso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FACA6D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FEB255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para el aprovechamiento integral de los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FACA6D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3D8EC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Laboratorios</a:t>
              </a:r>
              <a:r>
                <a:rPr lang="es-ES_tradnl" sz="1600" b="1" spc="-105" dirty="0">
                  <a:ln>
                    <a:noFill/>
                  </a:ln>
                  <a:solidFill>
                    <a:schemeClr val="bg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FEB255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en la enseñanza de las</a:t>
              </a:r>
              <a:r>
                <a:rPr lang="es-ES_tradnl" sz="1600" b="1" spc="-105" dirty="0">
                  <a:ln>
                    <a:noFill/>
                  </a:ln>
                  <a:solidFill>
                    <a:schemeClr val="bg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3D8EC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Ciencias</a:t>
              </a:r>
              <a:r>
                <a:rPr lang="es-ES_tradnl" sz="1600" b="1" spc="-105" dirty="0">
                  <a:ln>
                    <a:noFill/>
                  </a:ln>
                  <a:solidFill>
                    <a:schemeClr val="bg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FEB255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en el bachillerato de la</a:t>
              </a:r>
              <a:r>
                <a:rPr lang="es-ES_tradnl" sz="1600" b="1" spc="-105" dirty="0">
                  <a:ln>
                    <a:noFill/>
                  </a:ln>
                  <a:solidFill>
                    <a:schemeClr val="bg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s-ES_tradnl" sz="1600" b="1" spc="-105" dirty="0">
                  <a:ln>
                    <a:noFill/>
                  </a:ln>
                  <a:solidFill>
                    <a:srgbClr val="3D8EC1"/>
                  </a:solidFill>
                  <a:effectLst/>
                  <a:latin typeface="Superclarendon Regular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UNAM</a:t>
              </a:r>
              <a:endParaRPr lang="es-MX" sz="1600" b="1" spc="-105" dirty="0">
                <a:ln>
                  <a:noFill/>
                </a:ln>
                <a:solidFill>
                  <a:srgbClr val="3D8EC1"/>
                </a:solidFill>
                <a:effectLst/>
                <a:latin typeface="Superclarendon Regular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pic>
          <p:nvPicPr>
            <p:cNvPr id="11" name="officeArt object">
              <a:extLst>
                <a:ext uri="{FF2B5EF4-FFF2-40B4-BE49-F238E27FC236}">
                  <a16:creationId xmlns:a16="http://schemas.microsoft.com/office/drawing/2014/main" id="{3F83713D-B1E2-2F2D-604E-AE8B6088C071}"/>
                </a:ext>
              </a:extLst>
            </p:cNvPr>
            <p:cNvPicPr/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-115181" y="104551"/>
              <a:ext cx="675000" cy="90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51395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3D7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3FD0A27-A680-78B7-8AB3-B35815D6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F6A9CB09-D460-FE01-11AF-AB8017428B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77640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97DE4-EA6D-C596-8973-02B97AC9E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Objetivos</a:t>
            </a:r>
            <a:endParaRPr lang="es-MX" dirty="0"/>
          </a:p>
        </p:txBody>
      </p:sp>
      <p:sp>
        <p:nvSpPr>
          <p:cNvPr id="11" name="Subtítulo 10">
            <a:extLst>
              <a:ext uri="{FF2B5EF4-FFF2-40B4-BE49-F238E27FC236}">
                <a16:creationId xmlns:a16="http://schemas.microsoft.com/office/drawing/2014/main" id="{1C01F445-31EA-F808-9886-7397675088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solidFill>
                  <a:srgbClr val="D59F09"/>
                </a:solidFill>
                <a:latin typeface="Noto Sans Symbols"/>
                <a:ea typeface="Noto Sans Symbols"/>
                <a:cs typeface="Noto Sans Symbols"/>
              </a:rPr>
              <a:t>Es una guía del contenido que podrían incluir. Puede utilizar el número de diapositivas que considere necesarias.</a:t>
            </a:r>
            <a:endParaRPr lang="es-MX" sz="2400" dirty="0">
              <a:solidFill>
                <a:srgbClr val="D59F09"/>
              </a:solidFill>
              <a:effectLst/>
              <a:latin typeface="Noto Sans Symbols"/>
              <a:ea typeface="Noto Sans Symbols"/>
              <a:cs typeface="Noto Sans Symbols"/>
            </a:endParaRPr>
          </a:p>
        </p:txBody>
      </p:sp>
    </p:spTree>
    <p:extLst>
      <p:ext uri="{BB962C8B-B14F-4D97-AF65-F5344CB8AC3E}">
        <p14:creationId xmlns:p14="http://schemas.microsoft.com/office/powerpoint/2010/main" val="38236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06974-5DD5-9A0B-E3AD-B63278B1AC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sz="11500" b="1" dirty="0">
                <a:solidFill>
                  <a:srgbClr val="003D79"/>
                </a:solidFill>
              </a:rPr>
              <a:t>Secuencia de actividades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5D6276-649A-03A7-43E3-2AD13FED54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solidFill>
                  <a:srgbClr val="D59F09"/>
                </a:solidFill>
                <a:latin typeface="Noto Sans Symbols"/>
                <a:ea typeface="Noto Sans Symbols"/>
                <a:cs typeface="Noto Sans Symbols"/>
              </a:rPr>
              <a:t>Es una guía del contenido que podrían incluir. Puede utilizar el número de diapositivas que considere necesarias.</a:t>
            </a:r>
            <a:endParaRPr lang="es-MX" sz="2400" dirty="0">
              <a:solidFill>
                <a:srgbClr val="D59F09"/>
              </a:solidFill>
              <a:effectLst/>
              <a:latin typeface="Noto Sans Symbols"/>
              <a:ea typeface="Noto Sans Symbols"/>
              <a:cs typeface="Noto Sans Symbols"/>
            </a:endParaRPr>
          </a:p>
        </p:txBody>
      </p:sp>
    </p:spTree>
    <p:extLst>
      <p:ext uri="{BB962C8B-B14F-4D97-AF65-F5344CB8AC3E}">
        <p14:creationId xmlns:p14="http://schemas.microsoft.com/office/powerpoint/2010/main" val="2406740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06974-5DD5-9A0B-E3AD-B63278B1AC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11500" b="1" dirty="0">
                <a:solidFill>
                  <a:srgbClr val="003D79"/>
                </a:solidFill>
              </a:rPr>
              <a:t>Referencias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6ECE0EB1-873E-15F3-904C-59EB2642E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Fuentes de consulta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7587581"/>
      </p:ext>
    </p:extLst>
  </p:cSld>
  <p:clrMapOvr>
    <a:masterClrMapping/>
  </p:clrMapOvr>
</p:sld>
</file>

<file path=ppt/theme/theme1.xml><?xml version="1.0" encoding="utf-8"?>
<a:theme xmlns:a="http://schemas.openxmlformats.org/drawingml/2006/main" name="XIICongresoLabCiencias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XII-CongresoLabCiencias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937</TotalTime>
  <Words>46</Words>
  <Application>Microsoft Office PowerPoint</Application>
  <PresentationFormat>Panorámica</PresentationFormat>
  <Paragraphs>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Noto Sans Symbols</vt:lpstr>
      <vt:lpstr>Superclarendon Regular</vt:lpstr>
      <vt:lpstr>XIICongresoLabCiencias</vt:lpstr>
      <vt:lpstr>XII-CongresoLabCiencias</vt:lpstr>
      <vt:lpstr>Presentación de PowerPoint</vt:lpstr>
      <vt:lpstr>Objetivos</vt:lpstr>
      <vt:lpstr>Secuencia de actividades</vt:lpstr>
      <vt:lpstr>Referencias</vt:lpstr>
    </vt:vector>
  </TitlesOfParts>
  <Manager>María Eugenia Bautista Bazán</Manager>
  <Company>ENP7, UNAM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ponencia</dc:title>
  <dc:subject>11° Congreso Laboratorios de Ciencias</dc:subject>
  <dc:creator>Rocío Santiago Mejía;María Eugenia Bautista Bazán</dc:creator>
  <dc:description>11° Congreso para el aprovechamiento integral de los laboratorios en la enseñanza de las ciencias en el bachillerato de la UNAM</dc:description>
  <cp:lastModifiedBy>Jesús Ortiz</cp:lastModifiedBy>
  <cp:revision>19</cp:revision>
  <dcterms:created xsi:type="dcterms:W3CDTF">2022-05-23T19:52:58Z</dcterms:created>
  <dcterms:modified xsi:type="dcterms:W3CDTF">2023-07-03T20:28:17Z</dcterms:modified>
  <cp:category>Ponencia</cp:category>
</cp:coreProperties>
</file>